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iEaoKxH0cZE3C3lpQgvgzJ6W68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9B26CAD-A3D5-44CA-A70C-46E033E70476}">
  <a:tblStyle styleId="{69B26CAD-A3D5-44CA-A70C-46E033E704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CEAEDAA3-1EB2-457F-A519-2857ED03A342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36f29905d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36f29905d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0" name="Google Shape;18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27d420911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8" name="Google Shape;188;g327d420911c_0_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tellysbil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ddrett teks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ddrett tittel og teks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tel og innhold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loverskrift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 innholdsdeler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menligning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re titte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mt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nhold med teks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e med teks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1446" y="105706"/>
            <a:ext cx="1390721" cy="13589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5" name="Google Shape;85;p1"/>
          <p:cNvGrpSpPr/>
          <p:nvPr/>
        </p:nvGrpSpPr>
        <p:grpSpPr>
          <a:xfrm>
            <a:off x="5325901" y="785191"/>
            <a:ext cx="6231466" cy="5418667"/>
            <a:chOff x="948266" y="0"/>
            <a:chExt cx="6231466" cy="5418667"/>
          </a:xfrm>
        </p:grpSpPr>
        <p:sp>
          <p:nvSpPr>
            <p:cNvPr id="86" name="Google Shape;86;p1"/>
            <p:cNvSpPr/>
            <p:nvPr/>
          </p:nvSpPr>
          <p:spPr>
            <a:xfrm>
              <a:off x="948266" y="0"/>
              <a:ext cx="5418667" cy="5418667"/>
            </a:xfrm>
            <a:prstGeom prst="triangle">
              <a:avLst>
                <a:gd fmla="val 50000" name="adj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3657599" y="544777"/>
              <a:ext cx="3522133" cy="1282700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411"/>
              </a:schemeClr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 txBox="1"/>
            <p:nvPr/>
          </p:nvSpPr>
          <p:spPr>
            <a:xfrm>
              <a:off x="3720215" y="607393"/>
              <a:ext cx="3396901" cy="11574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1925" lIns="201925" spcFirstLastPara="1" rIns="201925" wrap="square" tIns="2019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300"/>
                <a:buFont typeface="Arial"/>
                <a:buNone/>
              </a:pPr>
              <a:r>
                <a:rPr b="0" i="0" lang="en-GB" sz="4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Visjon</a:t>
              </a:r>
              <a:endPara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3657599" y="1987814"/>
              <a:ext cx="3522133" cy="1282700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411"/>
              </a:schemeClr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3720215" y="2050430"/>
              <a:ext cx="3396901" cy="11574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1925" lIns="201925" spcFirstLastPara="1" rIns="201925" wrap="square" tIns="2019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300"/>
                <a:buFont typeface="Arial"/>
                <a:buNone/>
              </a:pPr>
              <a:r>
                <a:rPr b="0" i="0" lang="en-GB" sz="4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Strategi</a:t>
              </a:r>
              <a:endPara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3657599" y="3430852"/>
              <a:ext cx="3522133" cy="1282700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411"/>
              </a:schemeClr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3720215" y="3493468"/>
              <a:ext cx="3396900" cy="115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1925" lIns="201925" spcFirstLastPara="1" rIns="201925" wrap="square" tIns="2019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300"/>
                <a:buFont typeface="Arial"/>
                <a:buNone/>
              </a:pPr>
              <a:r>
                <a:rPr lang="en-GB" sz="4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Aktiviteter</a:t>
              </a:r>
              <a:endPara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3" name="Google Shape;93;p1"/>
          <p:cNvSpPr txBox="1"/>
          <p:nvPr/>
        </p:nvSpPr>
        <p:spPr>
          <a:xfrm>
            <a:off x="397565" y="2435087"/>
            <a:ext cx="5598007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Norsk Pointerklub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Strategi for perioden 2025-2028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36f29905d3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Prosess for strategiarbeidet til NPK</a:t>
            </a:r>
            <a:endParaRPr/>
          </a:p>
        </p:txBody>
      </p:sp>
      <p:graphicFrame>
        <p:nvGraphicFramePr>
          <p:cNvPr id="99" name="Google Shape;99;g336f29905d3_0_0"/>
          <p:cNvGraphicFramePr/>
          <p:nvPr/>
        </p:nvGraphicFramePr>
        <p:xfrm>
          <a:off x="952500" y="2095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{69B26CAD-A3D5-44CA-A70C-46E033E70476}</a:tableStyleId>
              </a:tblPr>
              <a:tblGrid>
                <a:gridCol w="831225"/>
                <a:gridCol w="4312275"/>
                <a:gridCol w="897525"/>
                <a:gridCol w="42459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Sept 24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Diskuterte behov og formål med strategi for</a:t>
                      </a:r>
                      <a:r>
                        <a:rPr lang="en-GB" sz="1300"/>
                        <a:t> NPK. 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Styret er enige om ønske om å utarbeide en NPK Strategi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Ca 1 mars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>
                          <a:solidFill>
                            <a:schemeClr val="dk1"/>
                          </a:solidFill>
                        </a:rPr>
                        <a:t>Sende ut s</a:t>
                      </a:r>
                      <a:r>
                        <a:rPr lang="en-GB" sz="1300">
                          <a:solidFill>
                            <a:schemeClr val="dk1"/>
                          </a:solidFill>
                        </a:rPr>
                        <a:t>pørreundersøkelse til medlemmer for innspill og prioriteringer til 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NPK Strategi utkast V02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chemeClr val="dk1"/>
                          </a:solidFill>
                        </a:rPr>
                        <a:t>Svarfrist 2 uker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Okt 24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Utarbeide rammeverk for designet til strategien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Frist 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23.3.25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Oppsummere undersøkelsens innspill og dele med NPK Styret og DR (e-post)</a:t>
                      </a:r>
                      <a:endParaRPr sz="13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Nov 24 -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Jan 25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Innhente innhold til </a:t>
                      </a:r>
                      <a:r>
                        <a:rPr lang="en-GB" sz="1300"/>
                        <a:t>strategien</a:t>
                      </a:r>
                      <a:r>
                        <a:rPr lang="en-GB" sz="1300"/>
                        <a:t> fra NPK Styret 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Utarbeide innledende NPK strategi utkast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Workshop med NPK Styret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Ferdigstille </a:t>
                      </a:r>
                      <a:r>
                        <a:rPr lang="en-GB" sz="1300">
                          <a:solidFill>
                            <a:schemeClr val="dk1"/>
                          </a:solidFill>
                        </a:rPr>
                        <a:t>NPK strategi utkast V01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Frist: 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chemeClr val="dk1"/>
                          </a:solidFill>
                        </a:rPr>
                        <a:t>Gjennomgang med NPK Styret og lage versjonen som legges med dokumentasjonen til RS (min 4 uker før RS møtet i mai)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Feb 25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Dele NPK Strategi utkast V01 med DR representanter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17 feb 25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Møte med DR for gjennomgang av NPK Strategi utkast V01</a:t>
                      </a:r>
                      <a:endParaRPr sz="13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Beskrive planlagt prosess fremover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18 feb 25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/>
                        <a:t>Inkludere innspill fra 17 feb i </a:t>
                      </a:r>
                      <a:r>
                        <a:rPr lang="en-GB" sz="1300">
                          <a:solidFill>
                            <a:schemeClr val="dk1"/>
                          </a:solidFill>
                        </a:rPr>
                        <a:t>NPK Strategi utkast V02</a:t>
                      </a:r>
                      <a:r>
                        <a:rPr lang="en-GB" sz="1300"/>
                        <a:t> 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Feb 25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300">
                          <a:solidFill>
                            <a:schemeClr val="dk1"/>
                          </a:solidFill>
                        </a:rPr>
                        <a:t>Utarbeide og teste undersøkelsen m DR</a:t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solidFill>
                            <a:srgbClr val="FF9900"/>
                          </a:solidFill>
                        </a:rPr>
                        <a:t>Tabell fylles opp etter fremdriften</a:t>
                      </a:r>
                      <a:endParaRPr sz="1100">
                        <a:solidFill>
                          <a:srgbClr val="FF9900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0" name="Google Shape;100;g336f29905d3_0_0"/>
          <p:cNvSpPr/>
          <p:nvPr/>
        </p:nvSpPr>
        <p:spPr>
          <a:xfrm>
            <a:off x="952500" y="1467000"/>
            <a:ext cx="7003500" cy="513900"/>
          </a:xfrm>
          <a:prstGeom prst="rect">
            <a:avLst/>
          </a:prstGeom>
          <a:solidFill>
            <a:srgbClr val="CFDE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dk1"/>
                </a:solidFill>
              </a:rPr>
              <a:t>Beskrivelse av prosessen som har vært frem til nå og forslag til veien fremover</a:t>
            </a:r>
            <a:endParaRPr b="1" sz="16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/>
              <a:t>Strategi for perioden 2025-2028</a:t>
            </a:r>
            <a:br>
              <a:rPr b="1" lang="en-GB"/>
            </a:br>
            <a:endParaRPr/>
          </a:p>
        </p:txBody>
      </p:sp>
      <p:sp>
        <p:nvSpPr>
          <p:cNvPr id="106" name="Google Shape;106;p2"/>
          <p:cNvSpPr txBox="1"/>
          <p:nvPr>
            <p:ph idx="1" type="body"/>
          </p:nvPr>
        </p:nvSpPr>
        <p:spPr>
          <a:xfrm>
            <a:off x="871850" y="14756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189865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0"/>
              <a:buChar char="•"/>
            </a:pPr>
            <a:r>
              <a:rPr lang="en-GB" sz="1979"/>
              <a:t>Styret i NPK er ansvarlig for å utarbeide og følge NPK Strategien. </a:t>
            </a:r>
            <a:endParaRPr sz="1979"/>
          </a:p>
          <a:p>
            <a:pPr indent="-189865" lvl="0" marL="228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80"/>
              <a:buChar char="•"/>
            </a:pPr>
            <a:r>
              <a:rPr lang="en-GB" sz="1979"/>
              <a:t>Formålet NPK strategi er å definere langtidsplan som ivaretar sentrale aktiviteter, inkludere distriktene og sikre samhandling i det daglige arbeidet</a:t>
            </a:r>
            <a:endParaRPr sz="1979"/>
          </a:p>
          <a:p>
            <a:pPr indent="-189865" lvl="0" marL="228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80"/>
              <a:buChar char="•"/>
            </a:pPr>
            <a:r>
              <a:rPr lang="en-GB" sz="1979"/>
              <a:t>Strategien inkluderer 3 hovedleveranser: visjon, strategi og aktiviteter. De vil sammen sikre systematisk arbeide for styret og distrikts </a:t>
            </a:r>
            <a:r>
              <a:rPr lang="en-GB" sz="1979"/>
              <a:t>representantene.</a:t>
            </a:r>
            <a:endParaRPr sz="1979"/>
          </a:p>
          <a:p>
            <a:pPr indent="-189865" lvl="0" marL="228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80"/>
              <a:buChar char="•"/>
            </a:pPr>
            <a:r>
              <a:rPr lang="en-GB" sz="1979"/>
              <a:t>NPK Styret er ansvarlig for Visjonen og Strategien og ansvaret for aktivitetene er tilpasset aktivitetene (eksempelvis, avlsråd, komiteer, distriktsrepresentanter, medlemmer etc).</a:t>
            </a:r>
            <a:endParaRPr sz="1979"/>
          </a:p>
          <a:p>
            <a:pPr indent="-189865" lvl="0" marL="228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80"/>
              <a:buChar char="•"/>
            </a:pPr>
            <a:r>
              <a:rPr lang="en-GB" sz="1979"/>
              <a:t>NPK Styret skal involvere distriktsrepresentantene.</a:t>
            </a:r>
            <a:endParaRPr sz="1979"/>
          </a:p>
          <a:p>
            <a:pPr indent="-189865" lvl="0" marL="228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80"/>
              <a:buChar char="•"/>
            </a:pPr>
            <a:r>
              <a:rPr lang="en-GB" sz="1979"/>
              <a:t>Strategien skal forankres/besluttes på representantskapsmøtet (RS).</a:t>
            </a:r>
            <a:endParaRPr sz="1979"/>
          </a:p>
          <a:p>
            <a:pPr indent="-189865" lvl="0" marL="228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980"/>
              <a:buChar char="•"/>
            </a:pPr>
            <a:r>
              <a:rPr lang="en-GB" sz="1979"/>
              <a:t>Strategien skal revideres årlig RS.  NPK styret har myndighet til å styre etter strategien, gjøre mindre revideringer samt oppdatere tilpasse aktivitetene iht visjon og strategien. Enderinger skal </a:t>
            </a:r>
            <a:r>
              <a:rPr lang="en-GB" sz="1979"/>
              <a:t>dokumenteres</a:t>
            </a:r>
            <a:r>
              <a:rPr lang="en-GB" sz="1979"/>
              <a:t> i møtereferat.</a:t>
            </a:r>
            <a:endParaRPr sz="1979"/>
          </a:p>
        </p:txBody>
      </p:sp>
      <p:pic>
        <p:nvPicPr>
          <p:cNvPr id="107" name="Google Shape;10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934" y="127344"/>
            <a:ext cx="666754" cy="651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9144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NPK Strategi tidshjulet</a:t>
            </a:r>
            <a:endParaRPr/>
          </a:p>
        </p:txBody>
      </p:sp>
      <p:grpSp>
        <p:nvGrpSpPr>
          <p:cNvPr id="113" name="Google Shape;113;p3"/>
          <p:cNvGrpSpPr/>
          <p:nvPr/>
        </p:nvGrpSpPr>
        <p:grpSpPr>
          <a:xfrm>
            <a:off x="4993782" y="832272"/>
            <a:ext cx="6186712" cy="5463147"/>
            <a:chOff x="970643" y="-46420"/>
            <a:chExt cx="6186712" cy="5463147"/>
          </a:xfrm>
        </p:grpSpPr>
        <p:sp>
          <p:nvSpPr>
            <p:cNvPr id="114" name="Google Shape;114;p3"/>
            <p:cNvSpPr/>
            <p:nvPr/>
          </p:nvSpPr>
          <p:spPr>
            <a:xfrm>
              <a:off x="1342118" y="-46420"/>
              <a:ext cx="5443763" cy="5443763"/>
            </a:xfrm>
            <a:custGeom>
              <a:rect b="b" l="l" r="r" t="t"/>
              <a:pathLst>
                <a:path extrusionOk="0" h="120000" w="120000">
                  <a:moveTo>
                    <a:pt x="71073" y="4679"/>
                  </a:moveTo>
                  <a:lnTo>
                    <a:pt x="71073" y="4679"/>
                  </a:lnTo>
                  <a:cubicBezTo>
                    <a:pt x="98195" y="10108"/>
                    <a:pt x="117382" y="34399"/>
                    <a:pt x="116381" y="62041"/>
                  </a:cubicBezTo>
                  <a:cubicBezTo>
                    <a:pt x="115380" y="89683"/>
                    <a:pt x="94488" y="112523"/>
                    <a:pt x="67044" y="115977"/>
                  </a:cubicBezTo>
                  <a:cubicBezTo>
                    <a:pt x="39601" y="119430"/>
                    <a:pt x="13701" y="102479"/>
                    <a:pt x="5883" y="75946"/>
                  </a:cubicBezTo>
                  <a:cubicBezTo>
                    <a:pt x="-1936" y="49414"/>
                    <a:pt x="10634" y="21127"/>
                    <a:pt x="35566" y="9148"/>
                  </a:cubicBezTo>
                  <a:lnTo>
                    <a:pt x="34318" y="5806"/>
                  </a:lnTo>
                  <a:lnTo>
                    <a:pt x="41426" y="10264"/>
                  </a:lnTo>
                  <a:lnTo>
                    <a:pt x="39152" y="18749"/>
                  </a:lnTo>
                  <a:lnTo>
                    <a:pt x="37904" y="15409"/>
                  </a:lnTo>
                  <a:lnTo>
                    <a:pt x="37904" y="15409"/>
                  </a:lnTo>
                  <a:cubicBezTo>
                    <a:pt x="16094" y="26217"/>
                    <a:pt x="5302" y="51215"/>
                    <a:pt x="12394" y="74500"/>
                  </a:cubicBezTo>
                  <a:cubicBezTo>
                    <a:pt x="19486" y="97785"/>
                    <a:pt x="42381" y="112523"/>
                    <a:pt x="66513" y="109337"/>
                  </a:cubicBezTo>
                  <a:cubicBezTo>
                    <a:pt x="90645" y="106151"/>
                    <a:pt x="108931" y="85977"/>
                    <a:pt x="109738" y="61649"/>
                  </a:cubicBezTo>
                  <a:cubicBezTo>
                    <a:pt x="110545" y="37322"/>
                    <a:pt x="93635" y="15980"/>
                    <a:pt x="69767" y="11203"/>
                  </a:cubicBezTo>
                  <a:close/>
                </a:path>
              </a:pathLst>
            </a:custGeom>
            <a:solidFill>
              <a:srgbClr val="CFDE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3292078" y="1938"/>
              <a:ext cx="1543843" cy="771921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3"/>
            <p:cNvSpPr txBox="1"/>
            <p:nvPr/>
          </p:nvSpPr>
          <p:spPr>
            <a:xfrm>
              <a:off x="3329760" y="39620"/>
              <a:ext cx="1468479" cy="6965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GB" sz="1600" u="none" cap="none" strike="noStrike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Første og reviderte utkast</a:t>
              </a:r>
              <a:endParaRPr b="1" i="0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4933579" y="681870"/>
              <a:ext cx="1543843" cy="771921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3"/>
            <p:cNvSpPr txBox="1"/>
            <p:nvPr/>
          </p:nvSpPr>
          <p:spPr>
            <a:xfrm>
              <a:off x="4971261" y="719552"/>
              <a:ext cx="1468479" cy="6965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GB" sz="1600" u="none" cap="none" strike="noStrike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Høringsrunde i NPK Styret</a:t>
              </a:r>
              <a:endParaRPr b="1" i="0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5613512" y="2323372"/>
              <a:ext cx="1543843" cy="771921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3"/>
            <p:cNvSpPr txBox="1"/>
            <p:nvPr/>
          </p:nvSpPr>
          <p:spPr>
            <a:xfrm>
              <a:off x="5651194" y="2361054"/>
              <a:ext cx="1468479" cy="6965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GB" sz="1600" u="none" cap="none" strike="noStrike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Revidert utkast</a:t>
              </a:r>
              <a:endParaRPr b="1" i="0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933579" y="3964874"/>
              <a:ext cx="1543843" cy="771921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3"/>
            <p:cNvSpPr txBox="1"/>
            <p:nvPr/>
          </p:nvSpPr>
          <p:spPr>
            <a:xfrm>
              <a:off x="4971261" y="4002556"/>
              <a:ext cx="1468479" cy="6965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GB" sz="1600" u="none" cap="none" strike="noStrike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Høringsrunde med DR</a:t>
              </a:r>
              <a:endParaRPr b="1" i="0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3292078" y="4644806"/>
              <a:ext cx="1543843" cy="771921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3"/>
            <p:cNvSpPr txBox="1"/>
            <p:nvPr/>
          </p:nvSpPr>
          <p:spPr>
            <a:xfrm>
              <a:off x="3329760" y="4682488"/>
              <a:ext cx="1468479" cy="6965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lang="en-GB" sz="1600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Spørreundersøk</a:t>
              </a:r>
              <a:r>
                <a:rPr b="1" i="0" lang="en-GB" sz="1600" u="none" cap="none" strike="noStrike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Revidert utkast</a:t>
              </a:r>
              <a:endParaRPr b="1" i="0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650576" y="3964874"/>
              <a:ext cx="1543843" cy="771921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3"/>
            <p:cNvSpPr txBox="1"/>
            <p:nvPr/>
          </p:nvSpPr>
          <p:spPr>
            <a:xfrm>
              <a:off x="1688258" y="4002556"/>
              <a:ext cx="1468479" cy="6965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GB" sz="1600" u="none" cap="none" strike="noStrike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Saksunderlag til årsmøte</a:t>
              </a:r>
              <a:endParaRPr b="1" i="0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970643" y="2323372"/>
              <a:ext cx="1543843" cy="771921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3"/>
            <p:cNvSpPr txBox="1"/>
            <p:nvPr/>
          </p:nvSpPr>
          <p:spPr>
            <a:xfrm>
              <a:off x="1008325" y="2361054"/>
              <a:ext cx="1468479" cy="6965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GB" sz="1600" u="none" cap="none" strike="noStrike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Reviderings- mulighet</a:t>
              </a:r>
              <a:endParaRPr b="1" i="0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1650576" y="681870"/>
              <a:ext cx="1543843" cy="771921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"/>
            <p:cNvSpPr txBox="1"/>
            <p:nvPr/>
          </p:nvSpPr>
          <p:spPr>
            <a:xfrm>
              <a:off x="1688258" y="719552"/>
              <a:ext cx="1468479" cy="6965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n-GB" sz="1600" u="none" cap="none" strike="noStrike">
                  <a:solidFill>
                    <a:srgbClr val="002060"/>
                  </a:solidFill>
                  <a:latin typeface="Calibri"/>
                  <a:ea typeface="Calibri"/>
                  <a:cs typeface="Calibri"/>
                  <a:sym typeface="Calibri"/>
                </a:rPr>
                <a:t>Godkjent strategi</a:t>
              </a:r>
              <a:endParaRPr b="1" i="0" sz="1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1" name="Google Shape;131;p3"/>
          <p:cNvSpPr txBox="1"/>
          <p:nvPr/>
        </p:nvSpPr>
        <p:spPr>
          <a:xfrm>
            <a:off x="7824072" y="6297350"/>
            <a:ext cx="666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GB" sz="900" u="none" cap="none" strike="noStrike">
                <a:solidFill>
                  <a:srgbClr val="8DA9DB"/>
                </a:solidFill>
                <a:latin typeface="Calibri"/>
                <a:ea typeface="Calibri"/>
                <a:cs typeface="Calibri"/>
                <a:sym typeface="Calibri"/>
              </a:rPr>
              <a:t>20 mars</a:t>
            </a:r>
            <a:endParaRPr b="0" i="1" sz="900" u="none" cap="none" strike="noStrike">
              <a:solidFill>
                <a:srgbClr val="8DA9D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/>
          <p:cNvSpPr txBox="1"/>
          <p:nvPr/>
        </p:nvSpPr>
        <p:spPr>
          <a:xfrm>
            <a:off x="5779938" y="5674507"/>
            <a:ext cx="8724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GB" sz="900" u="none" cap="none" strike="noStrike">
                <a:solidFill>
                  <a:srgbClr val="8DA9DB"/>
                </a:solidFill>
                <a:latin typeface="Calibri"/>
                <a:ea typeface="Calibri"/>
                <a:cs typeface="Calibri"/>
                <a:sym typeface="Calibri"/>
              </a:rPr>
              <a:t>1. April</a:t>
            </a:r>
            <a:endParaRPr b="0" i="1" sz="900" u="none" cap="none" strike="noStrike">
              <a:solidFill>
                <a:srgbClr val="8DA9D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 txBox="1"/>
          <p:nvPr/>
        </p:nvSpPr>
        <p:spPr>
          <a:xfrm>
            <a:off x="5253816" y="2291300"/>
            <a:ext cx="1096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GB" sz="900" u="none" cap="none" strike="noStrike">
                <a:solidFill>
                  <a:srgbClr val="8DA9DB"/>
                </a:solidFill>
                <a:latin typeface="Calibri"/>
                <a:ea typeface="Calibri"/>
                <a:cs typeface="Calibri"/>
                <a:sym typeface="Calibri"/>
              </a:rPr>
              <a:t>RS møteMai</a:t>
            </a:r>
            <a:endParaRPr b="0" i="1" sz="900" u="none" cap="none" strike="noStrike">
              <a:solidFill>
                <a:srgbClr val="8DA9D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7628519" y="1690688"/>
            <a:ext cx="917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GB" sz="900" u="none" cap="none" strike="noStrike">
                <a:solidFill>
                  <a:srgbClr val="8DA9DB"/>
                </a:solidFill>
                <a:latin typeface="Calibri"/>
                <a:ea typeface="Calibri"/>
                <a:cs typeface="Calibri"/>
                <a:sym typeface="Calibri"/>
              </a:rPr>
              <a:t>Januar</a:t>
            </a:r>
            <a:endParaRPr b="0" i="1" sz="900" u="none" cap="none" strike="noStrike">
              <a:solidFill>
                <a:srgbClr val="8DA9D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3"/>
          <p:cNvSpPr txBox="1"/>
          <p:nvPr/>
        </p:nvSpPr>
        <p:spPr>
          <a:xfrm>
            <a:off x="9033249" y="2358143"/>
            <a:ext cx="675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GB" sz="900" u="none" cap="none" strike="noStrike">
                <a:solidFill>
                  <a:srgbClr val="8DA9DB"/>
                </a:solidFill>
                <a:latin typeface="Calibri"/>
                <a:ea typeface="Calibri"/>
                <a:cs typeface="Calibri"/>
                <a:sym typeface="Calibri"/>
              </a:rPr>
              <a:t>Januar</a:t>
            </a:r>
            <a:endParaRPr b="0" i="1" sz="900" u="none" cap="none" strike="noStrike">
              <a:solidFill>
                <a:srgbClr val="8DA9D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10716275" y="3939525"/>
            <a:ext cx="7494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GB" sz="900" u="none" cap="none" strike="noStrike">
                <a:solidFill>
                  <a:srgbClr val="8DA9DB"/>
                </a:solidFill>
                <a:latin typeface="Calibri"/>
                <a:ea typeface="Calibri"/>
                <a:cs typeface="Calibri"/>
                <a:sym typeface="Calibri"/>
              </a:rPr>
              <a:t>2 Februar</a:t>
            </a:r>
            <a:endParaRPr b="0" i="1" sz="900" u="none" cap="none" strike="noStrike">
              <a:solidFill>
                <a:srgbClr val="8DA9D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9491070" y="5605200"/>
            <a:ext cx="8724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GB" sz="900" u="none" cap="none" strike="noStrike">
                <a:solidFill>
                  <a:srgbClr val="8DA9DB"/>
                </a:solidFill>
                <a:latin typeface="Calibri"/>
                <a:ea typeface="Calibri"/>
                <a:cs typeface="Calibri"/>
                <a:sym typeface="Calibri"/>
              </a:rPr>
              <a:t>17 februar</a:t>
            </a:r>
            <a:endParaRPr b="0" i="1" sz="900" u="none" cap="none" strike="noStrike">
              <a:solidFill>
                <a:srgbClr val="8DA9D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4947640" y="3927125"/>
            <a:ext cx="12468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GB" sz="900" u="none" cap="none" strike="noStrike">
                <a:solidFill>
                  <a:srgbClr val="8DA9DB"/>
                </a:solidFill>
                <a:latin typeface="Calibri"/>
                <a:ea typeface="Calibri"/>
                <a:cs typeface="Calibri"/>
                <a:sym typeface="Calibri"/>
              </a:rPr>
              <a:t>RS møte- Mai</a:t>
            </a:r>
            <a:endParaRPr b="0" i="1" sz="900" u="none" cap="none" strike="noStrike">
              <a:solidFill>
                <a:srgbClr val="8DA9D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9" name="Google Shape;13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934" y="127344"/>
            <a:ext cx="666754" cy="651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934" y="127344"/>
            <a:ext cx="666754" cy="65153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5" name="Google Shape;145;p4"/>
          <p:cNvGrpSpPr/>
          <p:nvPr/>
        </p:nvGrpSpPr>
        <p:grpSpPr>
          <a:xfrm>
            <a:off x="228600" y="1368425"/>
            <a:ext cx="8474764" cy="4351338"/>
            <a:chOff x="0" y="0"/>
            <a:chExt cx="8474764" cy="4351338"/>
          </a:xfrm>
        </p:grpSpPr>
        <p:sp>
          <p:nvSpPr>
            <p:cNvPr id="146" name="Google Shape;146;p4"/>
            <p:cNvSpPr/>
            <p:nvPr/>
          </p:nvSpPr>
          <p:spPr>
            <a:xfrm rot="10800000">
              <a:off x="2881420" y="0"/>
              <a:ext cx="5593344" cy="1450446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0"/>
                  </a:lnTo>
                  <a:lnTo>
                    <a:pt x="99394" y="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chemeClr val="lt1">
                <a:alpha val="89411"/>
              </a:schemeClr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4"/>
            <p:cNvSpPr txBox="1"/>
            <p:nvPr/>
          </p:nvSpPr>
          <p:spPr>
            <a:xfrm>
              <a:off x="3841893" y="0"/>
              <a:ext cx="4632871" cy="14504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rPr b="1" i="1" lang="en-GB" sz="2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Det beste for pointer´n</a:t>
              </a:r>
              <a:endParaRPr b="1" i="1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1" lang="en-GB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 fantastisk jakt &amp; prøve hund</a:t>
              </a:r>
              <a:r>
                <a:rPr b="0" i="1" lang="en-GB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en-GB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med naturlige instinkter, allsidig</a:t>
              </a:r>
              <a:r>
                <a:rPr i="1" lang="en-GB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b="0" i="1" lang="en-GB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trygg og frisk familiehund.</a:t>
              </a:r>
              <a:endParaRPr b="0" i="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1920946" y="0"/>
              <a:ext cx="1920946" cy="1450446"/>
            </a:xfrm>
            <a:prstGeom prst="trapezoid">
              <a:avLst>
                <a:gd fmla="val 66219" name="adj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4"/>
            <p:cNvSpPr txBox="1"/>
            <p:nvPr/>
          </p:nvSpPr>
          <p:spPr>
            <a:xfrm>
              <a:off x="1920946" y="0"/>
              <a:ext cx="1920946" cy="14504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Visjon</a:t>
              </a:r>
              <a:endParaRPr b="0" i="1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4"/>
            <p:cNvSpPr/>
            <p:nvPr/>
          </p:nvSpPr>
          <p:spPr>
            <a:xfrm rot="10800000">
              <a:off x="3841893" y="1450446"/>
              <a:ext cx="4632871" cy="1450446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0"/>
                  </a:lnTo>
                  <a:lnTo>
                    <a:pt x="95122" y="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chemeClr val="lt1">
                <a:alpha val="89411"/>
              </a:schemeClr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4"/>
            <p:cNvSpPr txBox="1"/>
            <p:nvPr/>
          </p:nvSpPr>
          <p:spPr>
            <a:xfrm>
              <a:off x="4613050" y="1450450"/>
              <a:ext cx="3861600" cy="145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-GB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Kunnskap </a:t>
              </a:r>
              <a:r>
                <a:rPr b="0" i="0" lang="en-GB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Informasjon til alle</a:t>
              </a:r>
              <a:endPara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-GB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Kultur </a:t>
              </a:r>
              <a:r>
                <a:rPr b="0" i="0" lang="en-GB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Miljø, aktiviteter, samhandling, lojalitet</a:t>
              </a:r>
              <a:endPara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-GB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Utvikling </a:t>
              </a:r>
              <a:r>
                <a:rPr b="0" i="0" lang="en-GB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Regelverk, helse</a:t>
              </a:r>
              <a:r>
                <a:rPr lang="en-GB" sz="1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</a:t>
              </a:r>
              <a:r>
                <a:rPr b="0" i="0" lang="en-GB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avl, kommunikasjon</a:t>
              </a:r>
              <a:endPara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1" i="0" lang="en-GB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Samhandling </a:t>
              </a:r>
              <a:r>
                <a:rPr b="0" i="0" lang="en-GB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med andre organisasjoner og klubber</a:t>
              </a:r>
              <a:endPara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960473" y="1450446"/>
              <a:ext cx="3841893" cy="1450446"/>
            </a:xfrm>
            <a:prstGeom prst="trapezoid">
              <a:avLst>
                <a:gd fmla="val 66219" name="adj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4"/>
            <p:cNvSpPr txBox="1"/>
            <p:nvPr/>
          </p:nvSpPr>
          <p:spPr>
            <a:xfrm>
              <a:off x="1632804" y="1450446"/>
              <a:ext cx="2497230" cy="14504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Strateg</a:t>
              </a:r>
              <a:r>
                <a:rPr lang="en-GB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endPara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4"/>
            <p:cNvSpPr/>
            <p:nvPr/>
          </p:nvSpPr>
          <p:spPr>
            <a:xfrm rot="10800000">
              <a:off x="4802366" y="2900892"/>
              <a:ext cx="3672398" cy="1450446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0"/>
                  </a:lnTo>
                  <a:lnTo>
                    <a:pt x="88615" y="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chemeClr val="lt1">
                <a:alpha val="89411"/>
              </a:schemeClr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4"/>
            <p:cNvSpPr txBox="1"/>
            <p:nvPr/>
          </p:nvSpPr>
          <p:spPr>
            <a:xfrm>
              <a:off x="5552575" y="3141325"/>
              <a:ext cx="2872500" cy="969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315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rPr lang="en-GB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Handlingsplan utarbeides for alle aktivieteter (leveransekort)</a:t>
              </a:r>
              <a:r>
                <a:rPr b="0" i="0" lang="en-GB" sz="1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med ansvar og tidsfrister.</a:t>
              </a:r>
              <a:endPara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4"/>
            <p:cNvSpPr/>
            <p:nvPr/>
          </p:nvSpPr>
          <p:spPr>
            <a:xfrm>
              <a:off x="0" y="2900892"/>
              <a:ext cx="5762840" cy="1450446"/>
            </a:xfrm>
            <a:prstGeom prst="trapezoid">
              <a:avLst>
                <a:gd fmla="val 66219" name="adj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4"/>
            <p:cNvSpPr txBox="1"/>
            <p:nvPr/>
          </p:nvSpPr>
          <p:spPr>
            <a:xfrm>
              <a:off x="1008497" y="2900892"/>
              <a:ext cx="3745846" cy="14504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2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Aktiviteter</a:t>
              </a:r>
              <a:endPara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5"/>
          <p:cNvGrpSpPr/>
          <p:nvPr/>
        </p:nvGrpSpPr>
        <p:grpSpPr>
          <a:xfrm>
            <a:off x="1891064" y="109669"/>
            <a:ext cx="9053387" cy="1450446"/>
            <a:chOff x="2881420" y="0"/>
            <a:chExt cx="5593344" cy="1450446"/>
          </a:xfrm>
        </p:grpSpPr>
        <p:sp>
          <p:nvSpPr>
            <p:cNvPr id="163" name="Google Shape;163;p5"/>
            <p:cNvSpPr/>
            <p:nvPr/>
          </p:nvSpPr>
          <p:spPr>
            <a:xfrm rot="10800000">
              <a:off x="2881420" y="0"/>
              <a:ext cx="5593344" cy="1450446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0"/>
                  </a:lnTo>
                  <a:lnTo>
                    <a:pt x="107269" y="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chemeClr val="lt1">
                <a:alpha val="89411"/>
              </a:schemeClr>
            </a:solidFill>
            <a:ln cap="flat" cmpd="sng" w="9525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5"/>
            <p:cNvSpPr txBox="1"/>
            <p:nvPr/>
          </p:nvSpPr>
          <p:spPr>
            <a:xfrm>
              <a:off x="3841893" y="0"/>
              <a:ext cx="4632871" cy="14504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4572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i="1" lang="en-GB" sz="26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Det beste for pointer´n</a:t>
              </a:r>
              <a:endParaRPr b="0" i="1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5" name="Google Shape;165;p5"/>
          <p:cNvGrpSpPr/>
          <p:nvPr/>
        </p:nvGrpSpPr>
        <p:grpSpPr>
          <a:xfrm>
            <a:off x="924359" y="109669"/>
            <a:ext cx="1927285" cy="1450446"/>
            <a:chOff x="1920946" y="0"/>
            <a:chExt cx="1920946" cy="1450446"/>
          </a:xfrm>
        </p:grpSpPr>
        <p:sp>
          <p:nvSpPr>
            <p:cNvPr id="166" name="Google Shape;166;p5"/>
            <p:cNvSpPr/>
            <p:nvPr/>
          </p:nvSpPr>
          <p:spPr>
            <a:xfrm>
              <a:off x="1920946" y="0"/>
              <a:ext cx="1920946" cy="1450446"/>
            </a:xfrm>
            <a:prstGeom prst="trapezoid">
              <a:avLst>
                <a:gd fmla="val 66219" name="adj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5"/>
            <p:cNvSpPr txBox="1"/>
            <p:nvPr/>
          </p:nvSpPr>
          <p:spPr>
            <a:xfrm>
              <a:off x="1920946" y="0"/>
              <a:ext cx="1920946" cy="14504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1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en-GB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Visjon</a:t>
              </a:r>
              <a:endParaRPr b="1" i="1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68" name="Google Shape;16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934" y="127344"/>
            <a:ext cx="666754" cy="651532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5"/>
          <p:cNvSpPr/>
          <p:nvPr/>
        </p:nvSpPr>
        <p:spPr>
          <a:xfrm>
            <a:off x="1096575" y="1765800"/>
            <a:ext cx="2393400" cy="4639800"/>
          </a:xfrm>
          <a:prstGeom prst="roundRect">
            <a:avLst>
              <a:gd fmla="val 4815" name="adj"/>
            </a:avLst>
          </a:prstGeom>
          <a:solidFill>
            <a:srgbClr val="CFDEEF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Kunnskap</a:t>
            </a:r>
            <a:endParaRPr b="0" i="0" sz="1800" u="none" cap="none" strike="noStrik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sng" cap="none" strike="noStrike">
                <a:solidFill>
                  <a:srgbClr val="4A86E8"/>
                </a:solidFill>
                <a:latin typeface="Calibri"/>
                <a:ea typeface="Calibri"/>
                <a:cs typeface="Calibri"/>
                <a:sym typeface="Calibri"/>
              </a:rPr>
              <a:t>AKTIVITETER</a:t>
            </a:r>
            <a:r>
              <a:rPr b="1" i="0" lang="en-GB" sz="1200" u="sng" cap="none" strike="noStrike">
                <a:solidFill>
                  <a:srgbClr val="EAD1DC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b="1" i="0" sz="1200" u="sng" cap="none" strike="noStrike">
              <a:solidFill>
                <a:srgbClr val="EAD1D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9999" lvl="0" marL="179999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Rekruttering - hva skal til for å engasjere medlemmene og skaffe nye medlemmer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9999" lvl="0" marL="17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Medlemsinformasjon, 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9999" lvl="0" marL="17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Oppdretterinformasjon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Informasjon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kjøpere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oppdretter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9999" lvl="0" marL="17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Miljø fremmende aktiviteter - miljøskapende medlems arrangementer i Norge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9999" lvl="0" marL="17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Pointer møter pointer - Inkluderende pointermiljø over alt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9999" lvl="0" marL="17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Lærende og inkluderende - fra nybegynner til erfaren i alle situasjoner (hjemme og konkurranser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9999" lvl="0" marL="17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●"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Engasjere alle pointereiere - hverdagsjakt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9999" lvl="0" marL="17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Calibri"/>
              <a:buChar char="●"/>
            </a:pPr>
            <a:r>
              <a:rPr lang="en-GB" sz="12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DR informasjon og nyheter</a:t>
            </a:r>
            <a:endParaRPr sz="12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9999" lvl="0" marL="17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Calibri"/>
              <a:buChar char="●"/>
            </a:pPr>
            <a:r>
              <a:rPr lang="en-GB" sz="12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Informasjon til DR</a:t>
            </a:r>
            <a:endParaRPr sz="12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5"/>
          <p:cNvSpPr/>
          <p:nvPr/>
        </p:nvSpPr>
        <p:spPr>
          <a:xfrm>
            <a:off x="3524600" y="1765800"/>
            <a:ext cx="2393400" cy="4639800"/>
          </a:xfrm>
          <a:prstGeom prst="roundRect">
            <a:avLst>
              <a:gd fmla="val 4815" name="adj"/>
            </a:avLst>
          </a:prstGeom>
          <a:solidFill>
            <a:srgbClr val="CFDEEF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Kultur</a:t>
            </a:r>
            <a:endParaRPr b="0" i="0" sz="1800" u="none" cap="none" strike="noStrik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sng" cap="none" strike="noStrike">
                <a:solidFill>
                  <a:srgbClr val="4A86E8"/>
                </a:solidFill>
                <a:latin typeface="Calibri"/>
                <a:ea typeface="Calibri"/>
                <a:cs typeface="Calibri"/>
                <a:sym typeface="Calibri"/>
              </a:rPr>
              <a:t>AKTIVITETER</a:t>
            </a:r>
            <a:r>
              <a:rPr b="1" i="0" lang="en-GB" sz="1200" u="sng" cap="none" strike="noStrike">
                <a:solidFill>
                  <a:srgbClr val="EAD1DC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Informasjon om medlemskap, vervekampanjer, 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Sentrale regler - jaktprøver, utstilling mm (informasjon, endringer mm)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NPK medlemsmøter (DR ansvarlige for innhold, NPK for teknikk)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Resultater - årets hunder etc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100"/>
              <a:buFont typeface="Calibri"/>
              <a:buChar char="●"/>
            </a:pPr>
            <a:r>
              <a:rPr lang="en-GB" sz="11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Sosiale medier og kommunikasjon</a:t>
            </a:r>
            <a:endParaRPr sz="11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Utstilling - regler mm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Synlig på jakthund arenaen - Fellessidene til Fuglehunden, Jakt &amp; fiske etc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Annonser og artikler i hundesport magasiner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Årshjul og løpende aktiviteter.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5"/>
          <p:cNvSpPr/>
          <p:nvPr/>
        </p:nvSpPr>
        <p:spPr>
          <a:xfrm>
            <a:off x="5952625" y="1780741"/>
            <a:ext cx="2393400" cy="4639800"/>
          </a:xfrm>
          <a:prstGeom prst="roundRect">
            <a:avLst>
              <a:gd fmla="val 4815" name="adj"/>
            </a:avLst>
          </a:prstGeom>
          <a:solidFill>
            <a:srgbClr val="CFDEEF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0000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Utvikling</a:t>
            </a:r>
            <a:endParaRPr b="0" i="0" sz="1800" u="none" cap="none" strike="noStrik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sng" cap="none" strike="noStrike">
                <a:solidFill>
                  <a:srgbClr val="4A86E8"/>
                </a:solidFill>
                <a:latin typeface="Calibri"/>
                <a:ea typeface="Calibri"/>
                <a:cs typeface="Calibri"/>
                <a:sym typeface="Calibri"/>
              </a:rPr>
              <a:t>AKTIVITETER</a:t>
            </a:r>
            <a:r>
              <a:rPr b="1" i="0" lang="en-GB" sz="1200" u="sng" cap="none" strike="noStrike">
                <a:solidFill>
                  <a:srgbClr val="EAD1DC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FF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Markedsføring på sosiale medier og NP</a:t>
            </a:r>
            <a:r>
              <a:rPr lang="en-GB" sz="11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K </a:t>
            </a:r>
            <a:r>
              <a:rPr b="0" i="0" lang="en-GB" sz="11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nettside</a:t>
            </a:r>
            <a:endParaRPr b="0" i="0" sz="11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lang="en-GB" sz="11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Kultur.</a:t>
            </a: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Arrangementer: Sør-Norsk (Bjåen), Midt-Norsk (Folldal) og Nord-Norsk pointertrett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Datahound - videreutvikle portalen </a:t>
            </a:r>
            <a:r>
              <a:rPr b="0" i="0" lang="en-GB" sz="11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(Samhandling?)</a:t>
            </a:r>
            <a:endParaRPr b="0" i="0" sz="11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Årlig medlemsundersøkelse for å skape rette prioriteringer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Promotering - bruksgjenstander, kampanjer</a:t>
            </a:r>
            <a:endParaRPr b="0" i="0" sz="11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Salgsartikler - Nytt promoteringsmateriell, NPK jakke, pointerbutikken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Messepromotering </a:t>
            </a:r>
            <a:r>
              <a:rPr b="0" i="0" lang="en-GB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(eks: Camp villmark, Bard, Vestlandet, Jakt og Fiskedagene på Elverum)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 møte - alt du trenger å vite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100"/>
              <a:buFont typeface="Calibri"/>
              <a:buChar char="●"/>
            </a:pPr>
            <a:r>
              <a:rPr lang="en-GB" sz="11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Intern kurs</a:t>
            </a:r>
            <a:endParaRPr sz="11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5"/>
          <p:cNvSpPr/>
          <p:nvPr/>
        </p:nvSpPr>
        <p:spPr>
          <a:xfrm>
            <a:off x="8380650" y="1780741"/>
            <a:ext cx="2393400" cy="4639800"/>
          </a:xfrm>
          <a:prstGeom prst="roundRect">
            <a:avLst>
              <a:gd fmla="val 4815" name="adj"/>
            </a:avLst>
          </a:prstGeom>
          <a:solidFill>
            <a:srgbClr val="CFDEEF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Samhandling</a:t>
            </a:r>
            <a:endParaRPr b="0" i="0" sz="1800" u="none" cap="none" strike="noStrik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GB" sz="1200" u="sng" cap="none" strike="noStrike">
                <a:solidFill>
                  <a:srgbClr val="4A86E8"/>
                </a:solidFill>
                <a:latin typeface="Calibri"/>
                <a:ea typeface="Calibri"/>
                <a:cs typeface="Calibri"/>
                <a:sym typeface="Calibri"/>
              </a:rPr>
              <a:t>AKTIVITETER</a:t>
            </a:r>
            <a:r>
              <a:rPr b="1" i="0" lang="en-GB" sz="1200" u="sng" cap="none" strike="noStrike">
                <a:solidFill>
                  <a:srgbClr val="EAD1DC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b="0" i="0" sz="11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Samhandling med andre klubber for medlemmer med flere raser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Samhandling med FKF og NKK (</a:t>
            </a: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Styreleder og avlsrådsleder</a:t>
            </a: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Nordisk pointermatch (Styreleder og avlsrådsleder)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Utenlandskonkurranser </a:t>
            </a: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&amp; VM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Kontaktperson </a:t>
            </a: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Mattilsynet</a:t>
            </a: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Avlsrådsleder</a:t>
            </a: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Sikre god kvalitet på arrangementer 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Samhandle med lokale fuglehundklubber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100"/>
              <a:buFont typeface="Calibri"/>
              <a:buChar char="●"/>
            </a:pPr>
            <a:r>
              <a:rPr lang="en-GB" sz="11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Maler &amp; sjekklister (god kvalitet i pointerns leveranser)</a:t>
            </a:r>
            <a:endParaRPr sz="11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9849" lvl="0" marL="269999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b="0" i="0" lang="en-GB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Sponsorer</a:t>
            </a: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og oppfølging</a:t>
            </a:r>
            <a:endParaRPr b="0" i="0" sz="11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5"/>
          <p:cNvSpPr/>
          <p:nvPr/>
        </p:nvSpPr>
        <p:spPr>
          <a:xfrm>
            <a:off x="3601400" y="2110800"/>
            <a:ext cx="2239800" cy="335700"/>
          </a:xfrm>
          <a:prstGeom prst="rect">
            <a:avLst/>
          </a:prstGeom>
          <a:solidFill>
            <a:srgbClr val="3C78D8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Miljø for alle pointervenner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5"/>
          <p:cNvSpPr/>
          <p:nvPr/>
        </p:nvSpPr>
        <p:spPr>
          <a:xfrm>
            <a:off x="1173375" y="2110800"/>
            <a:ext cx="2239800" cy="335700"/>
          </a:xfrm>
          <a:prstGeom prst="rect">
            <a:avLst/>
          </a:prstGeom>
          <a:solidFill>
            <a:srgbClr val="3C78D8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Informasjon til alle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5"/>
          <p:cNvSpPr/>
          <p:nvPr/>
        </p:nvSpPr>
        <p:spPr>
          <a:xfrm>
            <a:off x="6029425" y="2110800"/>
            <a:ext cx="2239800" cy="335700"/>
          </a:xfrm>
          <a:prstGeom prst="rect">
            <a:avLst/>
          </a:prstGeom>
          <a:solidFill>
            <a:srgbClr val="3C78D8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Regel</a:t>
            </a:r>
            <a:r>
              <a:rPr lang="en-GB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</a:t>
            </a:r>
            <a:r>
              <a:rPr b="0" i="0" lang="en-GB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helse &amp; avl,</a:t>
            </a:r>
            <a:r>
              <a:rPr lang="en-GB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GB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kommunikasjon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5"/>
          <p:cNvSpPr/>
          <p:nvPr/>
        </p:nvSpPr>
        <p:spPr>
          <a:xfrm>
            <a:off x="8457450" y="2110800"/>
            <a:ext cx="2239800" cy="335700"/>
          </a:xfrm>
          <a:prstGeom prst="rect">
            <a:avLst/>
          </a:prstGeom>
          <a:solidFill>
            <a:srgbClr val="3C78D8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31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GB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GB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ndre organisasjoner og klubber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5"/>
          <p:cNvSpPr/>
          <p:nvPr/>
        </p:nvSpPr>
        <p:spPr>
          <a:xfrm>
            <a:off x="3200400" y="6299875"/>
            <a:ext cx="4794900" cy="51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Aktiviteter skal prioriteres og fordeles i tid </a:t>
            </a:r>
            <a:endParaRPr b="1" sz="16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"/>
          <p:cNvSpPr txBox="1"/>
          <p:nvPr>
            <p:ph type="title"/>
          </p:nvPr>
        </p:nvSpPr>
        <p:spPr>
          <a:xfrm>
            <a:off x="818322" y="7726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01456"/>
              <a:buFont typeface="Calibri"/>
              <a:buNone/>
            </a:pPr>
            <a:r>
              <a:rPr b="1" lang="en-GB"/>
              <a:t>A</a:t>
            </a:r>
            <a:r>
              <a:rPr b="1" lang="en-GB"/>
              <a:t>ktivitet: </a:t>
            </a:r>
            <a:r>
              <a:rPr b="1" lang="en-GB">
                <a:solidFill>
                  <a:srgbClr val="0000FF"/>
                </a:solidFill>
              </a:rPr>
              <a:t>Sett inn</a:t>
            </a:r>
            <a:br>
              <a:rPr lang="en-GB"/>
            </a:br>
            <a:r>
              <a:rPr b="1" lang="en-GB" sz="3100"/>
              <a:t>Ansvarlig:  </a:t>
            </a:r>
            <a:r>
              <a:rPr lang="en-GB" sz="3100">
                <a:solidFill>
                  <a:srgbClr val="0000FF"/>
                </a:solidFill>
              </a:rPr>
              <a:t>Rolle og navn på ansvarlig, samt team medlemmer</a:t>
            </a:r>
            <a:endParaRPr sz="31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41935"/>
              <a:buFont typeface="Calibri"/>
              <a:buNone/>
            </a:pPr>
            <a:r>
              <a:rPr b="1" lang="en-GB" sz="3100"/>
              <a:t>Tidsplan: </a:t>
            </a:r>
            <a:r>
              <a:rPr lang="en-GB" sz="3100">
                <a:solidFill>
                  <a:srgbClr val="0000FF"/>
                </a:solidFill>
              </a:rPr>
              <a:t>Start og stop dato </a:t>
            </a:r>
            <a:endParaRPr sz="3100">
              <a:solidFill>
                <a:srgbClr val="0000FF"/>
              </a:solidFill>
            </a:endParaRPr>
          </a:p>
        </p:txBody>
      </p:sp>
      <p:graphicFrame>
        <p:nvGraphicFramePr>
          <p:cNvPr id="183" name="Google Shape;183;p6"/>
          <p:cNvGraphicFramePr/>
          <p:nvPr/>
        </p:nvGraphicFramePr>
        <p:xfrm>
          <a:off x="703995" y="24173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{CEAEDAA3-1EB2-457F-A519-2857ED03A342}</a:tableStyleId>
              </a:tblPr>
              <a:tblGrid>
                <a:gridCol w="1020425"/>
                <a:gridCol w="1590250"/>
                <a:gridCol w="4661450"/>
                <a:gridCol w="1530625"/>
                <a:gridCol w="17128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Status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u="none" cap="none" strike="noStrike"/>
                        <a:t>Ferdig/pågår/ikke startet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Tema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Beskrivelse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Ansvarlig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Tidsfrist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/>
                        <a:t>Ikke påbegynt</a:t>
                      </a:r>
                      <a:endParaRPr sz="12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rgbClr val="0000FF"/>
                          </a:solidFill>
                        </a:rPr>
                        <a:t>Pågår</a:t>
                      </a:r>
                      <a:endParaRPr sz="1200" u="none" cap="none" strike="noStrike">
                        <a:solidFill>
                          <a:srgbClr val="0000FF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accent6"/>
                          </a:solidFill>
                        </a:rPr>
                        <a:t>Ferdig</a:t>
                      </a:r>
                      <a:endParaRPr sz="1200" u="none" cap="none" strike="noStrike">
                        <a:solidFill>
                          <a:schemeClr val="accent6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rgbClr val="FF0000"/>
                          </a:solidFill>
                        </a:rPr>
                        <a:t>Av plan</a:t>
                      </a:r>
                      <a:endParaRPr sz="12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84" name="Google Shape;184;p6"/>
          <p:cNvSpPr txBox="1"/>
          <p:nvPr/>
        </p:nvSpPr>
        <p:spPr>
          <a:xfrm>
            <a:off x="2900902" y="5756225"/>
            <a:ext cx="6508800" cy="8928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n-GB" sz="1300">
                <a:solidFill>
                  <a:schemeClr val="dk1"/>
                </a:solidFill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Leveransekort</a:t>
            </a:r>
            <a:r>
              <a:rPr b="1" i="0" lang="en-GB" sz="1300" u="none" cap="none" strike="noStrike">
                <a:solidFill>
                  <a:schemeClr val="dk1"/>
                </a:solidFill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 veiledning:</a:t>
            </a:r>
            <a:endParaRPr b="1" i="0" sz="1300" u="none" cap="none" strike="noStrike">
              <a:solidFill>
                <a:schemeClr val="dk1"/>
              </a:solidFill>
              <a:highlight>
                <a:srgbClr val="FFF2CC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GB" sz="1300" u="none" cap="none" strike="noStrike">
                <a:solidFill>
                  <a:schemeClr val="dk1"/>
                </a:solidFill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Aktiviteter skal over</a:t>
            </a:r>
            <a:r>
              <a:rPr lang="en-GB" sz="1300">
                <a:solidFill>
                  <a:schemeClr val="dk1"/>
                </a:solidFill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ordnet liste opp de ulike </a:t>
            </a:r>
            <a:r>
              <a:rPr b="0" i="0" lang="en-GB" sz="1300" u="none" cap="none" strike="noStrike">
                <a:solidFill>
                  <a:schemeClr val="dk1"/>
                </a:solidFill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leveransene som inkluderes i aktiviteten og fylles ut </a:t>
            </a:r>
            <a:r>
              <a:rPr lang="en-GB" sz="1300">
                <a:solidFill>
                  <a:schemeClr val="dk1"/>
                </a:solidFill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med status, tema, beskrivelse, ansvar og tidsfrister</a:t>
            </a:r>
            <a:r>
              <a:rPr b="0" i="0" lang="en-GB" sz="1300" u="none" cap="none" strike="noStrike">
                <a:solidFill>
                  <a:schemeClr val="dk1"/>
                </a:solidFill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. En linje tilsvarer en </a:t>
            </a:r>
            <a:r>
              <a:rPr lang="en-GB" sz="1300">
                <a:solidFill>
                  <a:schemeClr val="dk1"/>
                </a:solidFill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oppgave i aktiviteten. Leveransene er dynamiske og vil endres etter fremdrift og behov</a:t>
            </a:r>
            <a:endParaRPr b="0" i="0" sz="1300" u="none" cap="none" strike="noStrike">
              <a:solidFill>
                <a:schemeClr val="dk1"/>
              </a:solidFill>
              <a:highlight>
                <a:srgbClr val="FFF2CC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6"/>
          <p:cNvSpPr/>
          <p:nvPr/>
        </p:nvSpPr>
        <p:spPr>
          <a:xfrm>
            <a:off x="9227026" y="199132"/>
            <a:ext cx="2788500" cy="7557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MAL LEVERANSEKORT</a:t>
            </a:r>
            <a:endParaRPr b="0" i="0" sz="1400" u="none" cap="none" strike="noStrike">
              <a:solidFill>
                <a:srgbClr val="0000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27d420911c_0_27"/>
          <p:cNvSpPr txBox="1"/>
          <p:nvPr>
            <p:ph type="title"/>
          </p:nvPr>
        </p:nvSpPr>
        <p:spPr>
          <a:xfrm>
            <a:off x="818322" y="7726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01456"/>
              <a:buFont typeface="Calibri"/>
              <a:buNone/>
            </a:pPr>
            <a:r>
              <a:rPr b="1" lang="en-GB"/>
              <a:t>Aktivitet</a:t>
            </a:r>
            <a:r>
              <a:rPr b="1" lang="en-GB"/>
              <a:t>: </a:t>
            </a:r>
            <a:r>
              <a:rPr lang="en-GB"/>
              <a:t>Datahound</a:t>
            </a:r>
            <a:br>
              <a:rPr lang="en-GB"/>
            </a:br>
            <a:r>
              <a:rPr b="1" lang="en-GB" sz="3100"/>
              <a:t>Ansvarlig: Avlsrådet ledet av Steinar V </a:t>
            </a:r>
            <a:br>
              <a:rPr lang="en-GB" sz="3100"/>
            </a:br>
            <a:r>
              <a:rPr b="1" lang="en-GB" sz="3100"/>
              <a:t>Tidsplan: </a:t>
            </a:r>
            <a:r>
              <a:rPr lang="en-GB" sz="3100"/>
              <a:t>Start juni 2024 - juni 2025</a:t>
            </a:r>
            <a:endParaRPr sz="3100"/>
          </a:p>
        </p:txBody>
      </p:sp>
      <p:graphicFrame>
        <p:nvGraphicFramePr>
          <p:cNvPr id="191" name="Google Shape;191;g327d420911c_0_27"/>
          <p:cNvGraphicFramePr/>
          <p:nvPr/>
        </p:nvGraphicFramePr>
        <p:xfrm>
          <a:off x="703995" y="24935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{CEAEDAA3-1EB2-457F-A519-2857ED03A342}</a:tableStyleId>
              </a:tblPr>
              <a:tblGrid>
                <a:gridCol w="1020425"/>
                <a:gridCol w="1590250"/>
                <a:gridCol w="4661450"/>
                <a:gridCol w="1530625"/>
                <a:gridCol w="17128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Status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u="none" cap="none" strike="noStrike"/>
                        <a:t>Ferdig/pågår/ikke startet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Tema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Beskrivelse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Ansvarlig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Tidsfrist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/>
                        <a:t>Ikke påbegynt</a:t>
                      </a:r>
                      <a:endParaRPr sz="12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0000FF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Utvikle og forbedre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Utvikle databasen med nye behov og forbedrede strukturer så medlemmene finner ønsket informasjon. Endringer i tråd med Strategiske behov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/>
                        <a:t>Per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/>
                        <a:t>Juli 2025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FF"/>
                          </a:solidFill>
                        </a:rPr>
                        <a:t>Pågår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Informere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Lage en guide så alle medlemmer har samme informasjon og forståelse av faktaunderlaget i databasen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/>
                        <a:t>Pål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/>
                        <a:t>1 mars 2025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FF"/>
                          </a:solidFill>
                        </a:rPr>
                        <a:t>Pågår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Samhandle 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/>
                        <a:t>Samhandle med NKK og datahoud for at pointerklubbens behov ivaretas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/>
                        <a:t>Espen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0000FF"/>
                          </a:solidFill>
                        </a:rPr>
                        <a:t>Pågår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/>
                        <a:t>Faste oppdateringer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/>
                        <a:t>Askeladd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/>
                        <a:t>1 uke etter mottatt oppdatering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92" name="Google Shape;192;g327d420911c_0_27"/>
          <p:cNvSpPr/>
          <p:nvPr/>
        </p:nvSpPr>
        <p:spPr>
          <a:xfrm>
            <a:off x="7485925" y="1129700"/>
            <a:ext cx="3699600" cy="1293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Alle aktivitetene blir en samlet</a:t>
            </a:r>
            <a:r>
              <a:rPr b="0" i="0" lang="en-GB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handlingsplan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, og oppdateringer kan sees gjøres fortløpende</a:t>
            </a:r>
            <a:r>
              <a:rPr b="0" i="0" lang="en-GB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Status gjennomgås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 på</a:t>
            </a:r>
            <a:r>
              <a:rPr b="0" i="0" lang="en-GB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NPK styremøte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r.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Hver aktivitet fra slide 6 skal ha et slikt leveransekort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g327d420911c_0_27"/>
          <p:cNvSpPr/>
          <p:nvPr/>
        </p:nvSpPr>
        <p:spPr>
          <a:xfrm>
            <a:off x="9253951" y="145257"/>
            <a:ext cx="2788500" cy="7557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LEVERANSEKORT</a:t>
            </a:r>
            <a:endParaRPr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FIKTIFT EKSEMPEL</a:t>
            </a:r>
            <a:endParaRPr b="0" i="0" sz="1400" u="none" cap="none" strike="noStrike">
              <a:solidFill>
                <a:srgbClr val="000000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2024-11-27T08:50:13Z</dcterms:created>
  <dc:creator>Tine Borgen Hildisch</dc:creator>
</cp:coreProperties>
</file>